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7" r:id="rId2"/>
    <p:sldId id="291" r:id="rId3"/>
    <p:sldId id="271" r:id="rId4"/>
    <p:sldId id="292" r:id="rId5"/>
    <p:sldId id="261" r:id="rId6"/>
    <p:sldId id="258" r:id="rId7"/>
    <p:sldId id="259" r:id="rId8"/>
    <p:sldId id="260" r:id="rId9"/>
    <p:sldId id="263" r:id="rId10"/>
    <p:sldId id="267" r:id="rId11"/>
    <p:sldId id="289" r:id="rId12"/>
    <p:sldId id="290" r:id="rId13"/>
    <p:sldId id="293" r:id="rId14"/>
    <p:sldId id="288" r:id="rId15"/>
    <p:sldId id="286" r:id="rId16"/>
    <p:sldId id="287" r:id="rId17"/>
    <p:sldId id="282" r:id="rId18"/>
    <p:sldId id="270" r:id="rId19"/>
    <p:sldId id="281" r:id="rId20"/>
    <p:sldId id="283" r:id="rId21"/>
    <p:sldId id="265" r:id="rId22"/>
    <p:sldId id="272" r:id="rId23"/>
    <p:sldId id="269" r:id="rId24"/>
    <p:sldId id="273" r:id="rId25"/>
    <p:sldId id="274" r:id="rId26"/>
    <p:sldId id="275" r:id="rId27"/>
    <p:sldId id="276" r:id="rId28"/>
    <p:sldId id="277" r:id="rId29"/>
    <p:sldId id="278" r:id="rId30"/>
    <p:sldId id="279" r:id="rId31"/>
    <p:sldId id="280" r:id="rId32"/>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75" d="100"/>
          <a:sy n="75" d="100"/>
        </p:scale>
        <p:origin x="1020" y="36"/>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2021/10/11</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10</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23</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2021/10/11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1</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000" dirty="0" smtClean="0"/>
              <a:t>[STEP-1]</a:t>
            </a:r>
            <a:r>
              <a:rPr lang="ja-JP" altLang="ja-JP" sz="2000" dirty="0" smtClean="0"/>
              <a:t>冗長的</a:t>
            </a:r>
            <a:r>
              <a:rPr lang="ja-JP" altLang="ja-JP" sz="2000" dirty="0"/>
              <a:t>で性能が不均一な</a:t>
            </a:r>
            <a:r>
              <a:rPr lang="en-US" altLang="ja-JP" sz="2000" dirty="0"/>
              <a:t>WEB</a:t>
            </a:r>
            <a:r>
              <a:rPr lang="ja-JP" altLang="ja-JP" sz="2000" dirty="0"/>
              <a:t>サーバを用意</a:t>
            </a:r>
            <a:r>
              <a:rPr lang="ja-JP" altLang="ja-JP" sz="2000" dirty="0" smtClean="0"/>
              <a:t>。</a:t>
            </a:r>
            <a:endParaRPr lang="en-US" altLang="ja-JP" sz="2000" dirty="0" smtClean="0"/>
          </a:p>
          <a:p>
            <a:r>
              <a:rPr lang="en-US" altLang="ja-JP" sz="2000" dirty="0"/>
              <a:t>[</a:t>
            </a:r>
            <a:r>
              <a:rPr lang="en-US" altLang="ja-JP" sz="2000" dirty="0" smtClean="0"/>
              <a:t>STEP-2]</a:t>
            </a:r>
            <a:r>
              <a:rPr lang="ja-JP" altLang="ja-JP" sz="2000" dirty="0" smtClean="0"/>
              <a:t>それぞれ</a:t>
            </a:r>
            <a:r>
              <a:rPr lang="ja-JP" altLang="ja-JP" sz="2000" dirty="0"/>
              <a:t>のサーバの応答速度を測るため、作成した「応答速度計測プログラム」を使う。ここでは</a:t>
            </a:r>
            <a:r>
              <a:rPr lang="en-US" altLang="ja-JP" sz="2000" dirty="0"/>
              <a:t>1</a:t>
            </a:r>
            <a:r>
              <a:rPr lang="ja-JP" altLang="ja-JP" sz="2000" dirty="0"/>
              <a:t>分に</a:t>
            </a:r>
            <a:r>
              <a:rPr lang="en-US" altLang="ja-JP" sz="2000" dirty="0"/>
              <a:t>1</a:t>
            </a:r>
            <a:r>
              <a:rPr lang="ja-JP" altLang="ja-JP" sz="2000" dirty="0"/>
              <a:t>回各サーバの応答速度を測る</a:t>
            </a:r>
            <a:r>
              <a:rPr lang="en-US" altLang="ja-JP" sz="2000" dirty="0"/>
              <a:t>.</a:t>
            </a:r>
            <a:endParaRPr lang="ja-JP" altLang="ja-JP" sz="2000" dirty="0"/>
          </a:p>
          <a:p>
            <a:r>
              <a:rPr lang="en-US" altLang="ja-JP" sz="2000" dirty="0"/>
              <a:t>[ </a:t>
            </a:r>
            <a:r>
              <a:rPr lang="en-US" altLang="ja-JP" sz="2000" dirty="0" smtClean="0"/>
              <a:t>STEP-3 </a:t>
            </a:r>
            <a:r>
              <a:rPr lang="en-US" altLang="ja-JP" sz="2000" dirty="0"/>
              <a:t>] </a:t>
            </a:r>
            <a:r>
              <a:rPr lang="en-US" altLang="ja-JP" sz="2000" dirty="0" smtClean="0"/>
              <a:t>STEP-2</a:t>
            </a:r>
            <a:r>
              <a:rPr lang="ja-JP" altLang="ja-JP" sz="2000" dirty="0"/>
              <a:t>で計測したデータは考案した応答速度評価アルゴリズムを用いて</a:t>
            </a:r>
            <a:r>
              <a:rPr lang="en-US" altLang="ja-JP" sz="2000" dirty="0"/>
              <a:t>S</a:t>
            </a:r>
            <a:r>
              <a:rPr lang="ja-JP" altLang="ja-JP" sz="2000" dirty="0"/>
              <a:t>～</a:t>
            </a:r>
            <a:r>
              <a:rPr lang="en-US" altLang="ja-JP" sz="2000" dirty="0"/>
              <a:t>D</a:t>
            </a:r>
            <a:r>
              <a:rPr lang="ja-JP" altLang="ja-JP" sz="2000" dirty="0"/>
              <a:t>評価を付ける。評価は主観的になりやすい為、</a:t>
            </a:r>
            <a:r>
              <a:rPr lang="en-US" altLang="ja-JP" sz="2000" dirty="0"/>
              <a:t>Google</a:t>
            </a:r>
            <a:r>
              <a:rPr lang="ja-JP" altLang="ja-JP" sz="2000" dirty="0"/>
              <a:t>が調査した</a:t>
            </a:r>
            <a:r>
              <a:rPr lang="en-US" altLang="ja-JP" sz="2000" dirty="0"/>
              <a:t>Web</a:t>
            </a:r>
            <a:r>
              <a:rPr lang="ja-JP" altLang="ja-JP" sz="2000" dirty="0"/>
              <a:t>サイトの反応時間の遅延と、それに対するユーザの反応を参考に評価する。</a:t>
            </a:r>
          </a:p>
          <a:p>
            <a:r>
              <a:rPr lang="en-US" altLang="ja-JP" sz="2000" dirty="0"/>
              <a:t>[ </a:t>
            </a:r>
            <a:r>
              <a:rPr lang="en-US" altLang="ja-JP" sz="2000" dirty="0" smtClean="0"/>
              <a:t>STEP-4 </a:t>
            </a:r>
            <a:r>
              <a:rPr lang="en-US" altLang="ja-JP" sz="2000" dirty="0"/>
              <a:t>]</a:t>
            </a:r>
            <a:r>
              <a:rPr lang="ja-JP" altLang="ja-JP" sz="2000" dirty="0" smtClean="0"/>
              <a:t>評価</a:t>
            </a:r>
            <a:r>
              <a:rPr lang="ja-JP" altLang="ja-JP" sz="2000" dirty="0"/>
              <a:t>されたデータは評価済み応答速度としてデータベースへ保管される。</a:t>
            </a:r>
          </a:p>
          <a:p>
            <a:r>
              <a:rPr lang="en-US" altLang="ja-JP" sz="2000" dirty="0"/>
              <a:t>[ </a:t>
            </a:r>
            <a:r>
              <a:rPr lang="en-US" altLang="ja-JP" sz="2000" dirty="0" smtClean="0"/>
              <a:t>STEP-5 </a:t>
            </a:r>
            <a:r>
              <a:rPr lang="en-US" altLang="ja-JP" sz="2000" dirty="0"/>
              <a:t>]</a:t>
            </a:r>
            <a:r>
              <a:rPr lang="ja-JP" altLang="ja-JP" sz="2000" dirty="0" smtClean="0"/>
              <a:t>ロードバランサ</a:t>
            </a:r>
            <a:r>
              <a:rPr lang="ja-JP" altLang="ja-JP" sz="2000" dirty="0"/>
              <a:t>はこのデータベースへアクセスする。サーバの状態に応じて割り振り方法を動的に変化させることが可能になる。応答速度が最も早いサーバへの接続が優先される</a:t>
            </a:r>
            <a:r>
              <a:rPr lang="ja-JP" altLang="ja-JP" sz="2000" dirty="0" smtClean="0"/>
              <a:t>。</a:t>
            </a:r>
            <a:endParaRPr lang="ja-JP"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拡張機能「</a:t>
            </a:r>
            <a:r>
              <a:rPr lang="en-US" altLang="ja-JP" dirty="0" smtClean="0"/>
              <a:t>page load time</a:t>
            </a:r>
            <a:r>
              <a:rPr lang="ja-JP" altLang="en-US" dirty="0" smtClean="0"/>
              <a:t>」</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1690689"/>
            <a:ext cx="7886700" cy="3984426"/>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sp>
        <p:nvSpPr>
          <p:cNvPr id="6" name="テキスト ボックス 5"/>
          <p:cNvSpPr txBox="1"/>
          <p:nvPr/>
        </p:nvSpPr>
        <p:spPr>
          <a:xfrm>
            <a:off x="730250" y="5136506"/>
            <a:ext cx="8286750" cy="1077218"/>
          </a:xfrm>
          <a:prstGeom prst="rect">
            <a:avLst/>
          </a:prstGeom>
          <a:noFill/>
        </p:spPr>
        <p:txBody>
          <a:bodyPr wrap="square" rtlCol="0">
            <a:spAutoFit/>
          </a:bodyPr>
          <a:lstStyle/>
          <a:p>
            <a:r>
              <a:rPr lang="ja-JP" altLang="en-US" sz="3200" dirty="0" smtClean="0"/>
              <a:t>応答速度だけではなく</a:t>
            </a:r>
            <a:r>
              <a:rPr lang="en-US" altLang="ja-JP" sz="3200" dirty="0" smtClean="0"/>
              <a:t/>
            </a:r>
            <a:br>
              <a:rPr lang="en-US" altLang="ja-JP" sz="3200" dirty="0" smtClean="0"/>
            </a:br>
            <a:r>
              <a:rPr lang="en-US" altLang="ja-JP" sz="3200" dirty="0" smtClean="0"/>
              <a:t>DOM</a:t>
            </a:r>
            <a:r>
              <a:rPr lang="ja-JP" altLang="en-US" sz="3200" dirty="0" smtClean="0"/>
              <a:t>やプログラムの起動時間も図ってくれる。</a:t>
            </a:r>
            <a:endParaRPr kumimoji="1" lang="ja-JP" altLang="en-US" sz="3200" dirty="0"/>
          </a:p>
        </p:txBody>
      </p:sp>
    </p:spTree>
    <p:extLst>
      <p:ext uri="{BB962C8B-B14F-4D97-AF65-F5344CB8AC3E}">
        <p14:creationId xmlns:p14="http://schemas.microsoft.com/office/powerpoint/2010/main" val="2117515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000" dirty="0" smtClean="0">
                <a:solidFill>
                  <a:schemeClr val="dk1"/>
                </a:solidFill>
              </a:rPr>
              <a:t>WEB</a:t>
            </a:r>
            <a:r>
              <a:rPr lang="ja-JP" altLang="en-US" sz="2000" dirty="0">
                <a:solidFill>
                  <a:schemeClr val="dk1"/>
                </a:solidFill>
              </a:rPr>
              <a:t>サーバを不均一に</a:t>
            </a:r>
            <a:r>
              <a:rPr lang="ja-JP" altLang="en-US" sz="2000" dirty="0" smtClean="0">
                <a:solidFill>
                  <a:schemeClr val="dk1"/>
                </a:solidFill>
              </a:rPr>
              <a:t>する</a:t>
            </a:r>
            <a:r>
              <a:rPr lang="ja-JP" altLang="en-US" sz="2000" dirty="0">
                <a:solidFill>
                  <a:schemeClr val="dk1"/>
                </a:solidFill>
              </a:rPr>
              <a:t>．</a:t>
            </a:r>
            <a:endParaRPr lang="en-US" altLang="ja-JP" sz="2000" dirty="0" smtClean="0"/>
          </a:p>
          <a:p>
            <a:r>
              <a:rPr lang="ja-JP" altLang="ja-JP" sz="2000" dirty="0" smtClean="0">
                <a:solidFill>
                  <a:schemeClr val="dk1"/>
                </a:solidFill>
              </a:rPr>
              <a:t>コンフィグ</a:t>
            </a:r>
            <a:r>
              <a:rPr lang="ja-JP" altLang="ja-JP" sz="2000" dirty="0">
                <a:solidFill>
                  <a:schemeClr val="dk1"/>
                </a:solidFill>
              </a:rPr>
              <a:t>の</a:t>
            </a:r>
            <a:r>
              <a:rPr lang="ja-JP" altLang="en-US" sz="2000" dirty="0">
                <a:solidFill>
                  <a:schemeClr val="dk1"/>
                </a:solidFill>
              </a:rPr>
              <a:t>設定を変更し</a:t>
            </a:r>
            <a:r>
              <a:rPr lang="ja-JP" altLang="ja-JP" sz="2000" dirty="0">
                <a:solidFill>
                  <a:schemeClr val="dk1"/>
                </a:solidFill>
              </a:rPr>
              <a:t>重み付けを等しく</a:t>
            </a:r>
            <a:r>
              <a:rPr lang="ja-JP" altLang="ja-JP" sz="2000" dirty="0" smtClean="0">
                <a:solidFill>
                  <a:schemeClr val="dk1"/>
                </a:solidFill>
              </a:rPr>
              <a:t>する</a:t>
            </a:r>
            <a:r>
              <a:rPr lang="ja-JP" altLang="en-US" sz="2000" dirty="0" smtClean="0">
                <a:solidFill>
                  <a:schemeClr val="dk1"/>
                </a:solidFill>
              </a:rPr>
              <a:t>．</a:t>
            </a:r>
            <a:r>
              <a:rPr lang="en-US" altLang="ja-JP" sz="2000" dirty="0">
                <a:solidFill>
                  <a:schemeClr val="dk1"/>
                </a:solidFill>
              </a:rPr>
              <a:t/>
            </a:r>
            <a:br>
              <a:rPr lang="en-US" altLang="ja-JP" sz="2000" dirty="0">
                <a:solidFill>
                  <a:schemeClr val="dk1"/>
                </a:solidFill>
              </a:rPr>
            </a:br>
            <a:r>
              <a:rPr lang="ja-JP" altLang="en-US" sz="2000" dirty="0" smtClean="0">
                <a:solidFill>
                  <a:schemeClr val="dk1"/>
                </a:solidFill>
              </a:rPr>
              <a:t>ラウンドロビン</a:t>
            </a:r>
            <a:r>
              <a:rPr lang="ja-JP" altLang="en-US" sz="2000" dirty="0">
                <a:solidFill>
                  <a:schemeClr val="dk1"/>
                </a:solidFill>
              </a:rPr>
              <a:t>として</a:t>
            </a:r>
            <a:r>
              <a:rPr lang="ja-JP" altLang="en-US" sz="2000" dirty="0" smtClean="0">
                <a:solidFill>
                  <a:schemeClr val="dk1"/>
                </a:solidFill>
              </a:rPr>
              <a:t>割り振られる．</a:t>
            </a:r>
            <a:endParaRPr lang="en-US" altLang="ja-JP" sz="2000" dirty="0">
              <a:solidFill>
                <a:schemeClr val="dk1"/>
              </a:solidFill>
            </a:endParaRPr>
          </a:p>
          <a:p>
            <a:r>
              <a:rPr lang="ja-JP" altLang="en-US" sz="2000" dirty="0" smtClean="0">
                <a:solidFill>
                  <a:schemeClr val="dk1"/>
                </a:solidFill>
              </a:rPr>
              <a:t>拡張機能</a:t>
            </a:r>
            <a:r>
              <a:rPr lang="en-US" altLang="ja-JP" sz="2000" dirty="0">
                <a:solidFill>
                  <a:schemeClr val="dk1"/>
                </a:solidFill>
              </a:rPr>
              <a:t>Page load time</a:t>
            </a:r>
            <a:r>
              <a:rPr lang="ja-JP" altLang="en-US" sz="2000" dirty="0" smtClean="0">
                <a:solidFill>
                  <a:schemeClr val="dk1"/>
                </a:solidFill>
              </a:rPr>
              <a:t>を</a:t>
            </a:r>
            <a:r>
              <a:rPr lang="ja-JP" altLang="en-US" sz="2000" dirty="0">
                <a:solidFill>
                  <a:schemeClr val="dk1"/>
                </a:solidFill>
              </a:rPr>
              <a:t>使い、ページの表示にかかった時間を計測</a:t>
            </a:r>
            <a:r>
              <a:rPr lang="ja-JP" altLang="en-US" sz="2000" dirty="0" smtClean="0">
                <a:solidFill>
                  <a:schemeClr val="dk1"/>
                </a:solidFill>
              </a:rPr>
              <a:t>。</a:t>
            </a:r>
            <a:endParaRPr lang="en-US" altLang="ja-JP" sz="2000" dirty="0" smtClean="0">
              <a:solidFill>
                <a:schemeClr val="dk1"/>
              </a:solidFill>
            </a:endParaRPr>
          </a:p>
          <a:p>
            <a:r>
              <a:rPr lang="en-US" altLang="ja-JP" sz="2000" dirty="0" smtClean="0">
                <a:solidFill>
                  <a:schemeClr val="dk1"/>
                </a:solidFill>
              </a:rPr>
              <a:t>30</a:t>
            </a:r>
            <a:r>
              <a:rPr lang="ja-JP" altLang="en-US" sz="2000" dirty="0">
                <a:solidFill>
                  <a:schemeClr val="dk1"/>
                </a:solidFill>
              </a:rPr>
              <a:t>分に</a:t>
            </a:r>
            <a:r>
              <a:rPr lang="en-US" altLang="ja-JP" sz="2000" dirty="0">
                <a:solidFill>
                  <a:schemeClr val="dk1"/>
                </a:solidFill>
              </a:rPr>
              <a:t>1</a:t>
            </a:r>
            <a:r>
              <a:rPr lang="ja-JP" altLang="en-US" sz="2000" dirty="0">
                <a:solidFill>
                  <a:schemeClr val="dk1"/>
                </a:solidFill>
              </a:rPr>
              <a:t>回この作業を繰り返す。</a:t>
            </a:r>
            <a:r>
              <a:rPr lang="en-US" altLang="ja-JP" sz="2000" dirty="0">
                <a:solidFill>
                  <a:schemeClr val="dk1"/>
                </a:solidFill>
              </a:rPr>
              <a:t>5</a:t>
            </a:r>
            <a:r>
              <a:rPr lang="ja-JP" altLang="en-US" sz="2000" dirty="0">
                <a:solidFill>
                  <a:schemeClr val="dk1"/>
                </a:solidFill>
              </a:rPr>
              <a:t>回位データが取れれば</a:t>
            </a:r>
            <a:r>
              <a:rPr lang="ja-JP" altLang="en-US" sz="2000" dirty="0" smtClean="0">
                <a:solidFill>
                  <a:schemeClr val="dk1"/>
                </a:solidFill>
              </a:rPr>
              <a:t>終了</a:t>
            </a:r>
            <a:r>
              <a:rPr lang="en-US" altLang="ja-JP" sz="2000" dirty="0" smtClean="0">
                <a:solidFill>
                  <a:schemeClr val="dk1"/>
                </a:solidFill>
              </a:rPr>
              <a:t/>
            </a:r>
            <a:br>
              <a:rPr lang="en-US" altLang="ja-JP" sz="2000" dirty="0" smtClean="0">
                <a:solidFill>
                  <a:schemeClr val="dk1"/>
                </a:solidFill>
              </a:rPr>
            </a:br>
            <a:endParaRPr lang="en-US" altLang="ja-JP" sz="2000" dirty="0">
              <a:solidFill>
                <a:schemeClr val="dk1"/>
              </a:solidFill>
            </a:endParaRPr>
          </a:p>
          <a:p>
            <a:r>
              <a:rPr lang="ja-JP" altLang="en-US" sz="2000" dirty="0" smtClean="0">
                <a:solidFill>
                  <a:schemeClr val="dk1"/>
                </a:solidFill>
              </a:rPr>
              <a:t>自作</a:t>
            </a:r>
            <a:r>
              <a:rPr lang="ja-JP" altLang="en-US" sz="2000" dirty="0">
                <a:solidFill>
                  <a:schemeClr val="dk1"/>
                </a:solidFill>
              </a:rPr>
              <a:t>ロードバランサーに切り替える</a:t>
            </a:r>
            <a:r>
              <a:rPr lang="ja-JP" altLang="en-US" sz="2000" dirty="0" smtClean="0">
                <a:solidFill>
                  <a:schemeClr val="dk1"/>
                </a:solidFill>
              </a:rPr>
              <a:t>。</a:t>
            </a:r>
            <a:r>
              <a:rPr lang="en-US" altLang="ja-JP" sz="2000" dirty="0" smtClean="0">
                <a:solidFill>
                  <a:schemeClr val="dk1"/>
                </a:solidFill>
              </a:rPr>
              <a:t/>
            </a:r>
            <a:br>
              <a:rPr lang="en-US" altLang="ja-JP" sz="2000" dirty="0" smtClean="0">
                <a:solidFill>
                  <a:schemeClr val="dk1"/>
                </a:solidFill>
              </a:rPr>
            </a:br>
            <a:endParaRPr lang="en-US" altLang="ja-JP" sz="2000" dirty="0" smtClean="0">
              <a:solidFill>
                <a:schemeClr val="dk1"/>
              </a:solidFill>
            </a:endParaRPr>
          </a:p>
          <a:p>
            <a:endParaRPr lang="en-US" altLang="ja-JP" sz="2000" dirty="0" smtClean="0">
              <a:solidFill>
                <a:schemeClr val="dk1"/>
              </a:solidFill>
            </a:endParaRPr>
          </a:p>
          <a:p>
            <a:endParaRPr lang="en-US" altLang="ja-JP" sz="2000" dirty="0">
              <a:solidFill>
                <a:schemeClr val="dk1"/>
              </a:solidFill>
            </a:endParaRPr>
          </a:p>
          <a:p>
            <a:r>
              <a:rPr lang="en-US" altLang="ja-JP" sz="2000" dirty="0" smtClean="0">
                <a:solidFill>
                  <a:schemeClr val="dk1"/>
                </a:solidFill>
              </a:rPr>
              <a:t>Page </a:t>
            </a:r>
            <a:r>
              <a:rPr lang="en-US" altLang="ja-JP" sz="2000" dirty="0">
                <a:solidFill>
                  <a:schemeClr val="dk1"/>
                </a:solidFill>
              </a:rPr>
              <a:t>load time</a:t>
            </a:r>
            <a:r>
              <a:rPr lang="ja-JP" altLang="ja-JP" sz="2000" dirty="0">
                <a:solidFill>
                  <a:schemeClr val="dk1"/>
                </a:solidFill>
              </a:rPr>
              <a:t>拡張機能を使い、ページの表示にかかった時間を計測</a:t>
            </a:r>
            <a:r>
              <a:rPr lang="ja-JP" altLang="ja-JP" sz="2000" dirty="0" smtClean="0">
                <a:solidFill>
                  <a:schemeClr val="dk1"/>
                </a:solidFill>
              </a:rPr>
              <a:t>。</a:t>
            </a:r>
            <a:endParaRPr lang="en-US" altLang="ja-JP" sz="2000" dirty="0" smtClean="0">
              <a:solidFill>
                <a:schemeClr val="dk1"/>
              </a:solidFill>
            </a:endParaRPr>
          </a:p>
          <a:p>
            <a:r>
              <a:rPr lang="en-US" altLang="ja-JP" sz="2000" dirty="0" smtClean="0">
                <a:solidFill>
                  <a:schemeClr val="dk1"/>
                </a:solidFill>
              </a:rPr>
              <a:t>30</a:t>
            </a:r>
            <a:r>
              <a:rPr lang="ja-JP" altLang="ja-JP" sz="2000" dirty="0">
                <a:solidFill>
                  <a:schemeClr val="dk1"/>
                </a:solidFill>
              </a:rPr>
              <a:t>分に</a:t>
            </a:r>
            <a:r>
              <a:rPr lang="en-US" altLang="ja-JP" sz="2000" dirty="0">
                <a:solidFill>
                  <a:schemeClr val="dk1"/>
                </a:solidFill>
              </a:rPr>
              <a:t>1</a:t>
            </a:r>
            <a:r>
              <a:rPr lang="ja-JP" altLang="ja-JP" sz="2000" dirty="0">
                <a:solidFill>
                  <a:schemeClr val="dk1"/>
                </a:solidFill>
              </a:rPr>
              <a:t>回この作業を繰り返す。</a:t>
            </a:r>
            <a:r>
              <a:rPr lang="en-US" altLang="ja-JP" sz="2000" dirty="0">
                <a:solidFill>
                  <a:schemeClr val="dk1"/>
                </a:solidFill>
              </a:rPr>
              <a:t>5</a:t>
            </a:r>
            <a:r>
              <a:rPr lang="ja-JP" altLang="ja-JP" sz="2000" dirty="0">
                <a:solidFill>
                  <a:schemeClr val="dk1"/>
                </a:solidFill>
              </a:rPr>
              <a:t>回位データが取れれば</a:t>
            </a:r>
            <a:r>
              <a:rPr lang="ja-JP" altLang="ja-JP" sz="2000" dirty="0" smtClean="0">
                <a:solidFill>
                  <a:schemeClr val="dk1"/>
                </a:solidFill>
              </a:rPr>
              <a:t>終了</a:t>
            </a:r>
            <a:r>
              <a:rPr lang="en-US" altLang="ja-JP" sz="2000" dirty="0" smtClean="0">
                <a:solidFill>
                  <a:schemeClr val="dk1"/>
                </a:solidFill>
              </a:rPr>
              <a:t/>
            </a:r>
            <a:br>
              <a:rPr lang="en-US" altLang="ja-JP" sz="2000" dirty="0" smtClean="0">
                <a:solidFill>
                  <a:schemeClr val="dk1"/>
                </a:solidFill>
              </a:rPr>
            </a:br>
            <a:endParaRPr lang="en-US" altLang="ja-JP" sz="2000" dirty="0">
              <a:solidFill>
                <a:schemeClr val="dk1"/>
              </a:solidFill>
            </a:endParaRPr>
          </a:p>
          <a:p>
            <a:r>
              <a:rPr lang="ja-JP" altLang="en-US" sz="2000" dirty="0" smtClean="0">
                <a:solidFill>
                  <a:schemeClr val="dk1"/>
                </a:solidFill>
              </a:rPr>
              <a:t>表示</a:t>
            </a:r>
            <a:r>
              <a:rPr lang="ja-JP" altLang="en-US" sz="2000" dirty="0">
                <a:solidFill>
                  <a:schemeClr val="dk1"/>
                </a:solidFill>
              </a:rPr>
              <a:t>にかかった時間の平均を求めて比較実験終了</a:t>
            </a:r>
            <a:r>
              <a:rPr lang="ja-JP" altLang="en-US" sz="2000" dirty="0" smtClean="0">
                <a:solidFill>
                  <a:schemeClr val="dk1"/>
                </a:solidFill>
              </a:rPr>
              <a:t>！</a:t>
            </a:r>
            <a:endParaRPr lang="en-US" altLang="ja-JP" sz="20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88436935"/>
              </p:ext>
            </p:extLst>
          </p:nvPr>
        </p:nvGraphicFramePr>
        <p:xfrm>
          <a:off x="2009903" y="3898020"/>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669058" y="4268860"/>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pic>
        <p:nvPicPr>
          <p:cNvPr id="7" name="図 6"/>
          <p:cNvPicPr>
            <a:picLocks noChangeAspect="1"/>
          </p:cNvPicPr>
          <p:nvPr/>
        </p:nvPicPr>
        <p:blipFill>
          <a:blip r:embed="rId2"/>
          <a:stretch>
            <a:fillRect/>
          </a:stretch>
        </p:blipFill>
        <p:spPr>
          <a:xfrm>
            <a:off x="6247400" y="308405"/>
            <a:ext cx="2478500" cy="1901315"/>
          </a:xfrm>
          <a:prstGeom prst="rect">
            <a:avLst/>
          </a:prstGeom>
        </p:spPr>
      </p:pic>
    </p:spTree>
    <p:extLst>
      <p:ext uri="{BB962C8B-B14F-4D97-AF65-F5344CB8AC3E}">
        <p14:creationId xmlns:p14="http://schemas.microsoft.com/office/powerpoint/2010/main" val="713986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19</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1821086</a:t>
            </a:r>
            <a:r>
              <a:rPr kumimoji="1" lang="ja-JP" altLang="en-US" smtClean="0"/>
              <a:t>　松尾祐介</a:t>
            </a:r>
            <a:endParaRPr kumimoji="1" lang="ja-JP" altLang="en-US"/>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21</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22</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23</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24</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25</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26</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27</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28</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29</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30</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31</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r>
              <a:rPr lang="ja-JP" altLang="en-US" dirty="0" smtClean="0"/>
              <a:t>通常</a:t>
            </a:r>
            <a:r>
              <a:rPr lang="ja-JP" altLang="en-US" dirty="0"/>
              <a:t>ロードバランサで</a:t>
            </a:r>
            <a:r>
              <a:rPr lang="ja-JP" altLang="en-US" u="sng" dirty="0"/>
              <a:t>動的割り振り</a:t>
            </a:r>
            <a:r>
              <a:rPr lang="ja-JP" altLang="en-US" dirty="0"/>
              <a:t>を行う場合，負荷を見ることが多い</a:t>
            </a:r>
          </a:p>
          <a:p>
            <a:r>
              <a:rPr lang="ja-JP" altLang="en-US" dirty="0" smtClean="0"/>
              <a:t>しかし、ネットワーク</a:t>
            </a:r>
            <a:r>
              <a:rPr lang="ja-JP" altLang="en-US" dirty="0"/>
              <a:t>の</a:t>
            </a:r>
            <a:r>
              <a:rPr lang="ja-JP" altLang="en-US" dirty="0" smtClean="0"/>
              <a:t>トラブル（通信速度の著しい低下）に対応できない。</a:t>
            </a:r>
            <a:endParaRPr lang="en-US" altLang="ja-JP" dirty="0" smtClean="0"/>
          </a:p>
          <a:p>
            <a:pPr marL="0" indent="0">
              <a:buNone/>
            </a:pPr>
            <a:endParaRPr lang="en-US" altLang="ja-JP" dirty="0"/>
          </a:p>
          <a:p>
            <a:pPr marL="0" indent="0">
              <a:buNone/>
            </a:pPr>
            <a:r>
              <a:rPr lang="ja-JP" altLang="en-US" dirty="0" smtClean="0"/>
              <a:t>応答速度に着目すると</a:t>
            </a:r>
            <a:endParaRPr lang="en-US" altLang="ja-JP" dirty="0" smtClean="0"/>
          </a:p>
          <a:p>
            <a:pPr marL="0" indent="0">
              <a:buNone/>
            </a:pPr>
            <a:endParaRPr lang="en-US" altLang="ja-JP" dirty="0"/>
          </a:p>
          <a:p>
            <a:r>
              <a:rPr lang="ja-JP" altLang="en-US" dirty="0" smtClean="0"/>
              <a:t>応答</a:t>
            </a:r>
            <a:r>
              <a:rPr lang="ja-JP" altLang="en-US" dirty="0"/>
              <a:t>速度は負荷の具合</a:t>
            </a:r>
            <a:r>
              <a:rPr lang="ja-JP" altLang="en-US" dirty="0" smtClean="0"/>
              <a:t>も同時に見る</a:t>
            </a:r>
            <a:r>
              <a:rPr lang="ja-JP" altLang="en-US" dirty="0"/>
              <a:t>ことが出来る</a:t>
            </a:r>
            <a:r>
              <a:rPr lang="ja-JP" altLang="en-US" dirty="0" smtClean="0"/>
              <a:t>。</a:t>
            </a:r>
            <a:endParaRPr lang="en-US" altLang="ja-JP" dirty="0" smtClean="0"/>
          </a:p>
          <a:p>
            <a:r>
              <a:rPr lang="ja-JP" altLang="en-US" dirty="0" smtClean="0"/>
              <a:t>故障したサーバに繋ぐ心配がないので通信の断続性がある。</a:t>
            </a:r>
            <a:endParaRPr lang="en-US" altLang="ja-JP" dirty="0" smtClean="0"/>
          </a:p>
          <a:p>
            <a:r>
              <a:rPr lang="ja-JP" altLang="en-US" dirty="0"/>
              <a:t>異種</a:t>
            </a:r>
            <a:r>
              <a:rPr lang="ja-JP" altLang="en-US" dirty="0" smtClean="0"/>
              <a:t>のコンピューターでも最適に負荷分散できる。</a:t>
            </a:r>
            <a:endParaRPr lang="en-US" altLang="ja-JP" dirty="0" smtClean="0"/>
          </a:p>
          <a:p>
            <a:r>
              <a:rPr lang="en-US" altLang="ja-JP" dirty="0" smtClean="0"/>
              <a:t>LB</a:t>
            </a:r>
            <a:r>
              <a:rPr lang="ja-JP" altLang="en-US" dirty="0" smtClean="0"/>
              <a:t>と</a:t>
            </a:r>
            <a:r>
              <a:rPr lang="en-US" altLang="ja-JP" dirty="0" smtClean="0"/>
              <a:t>Web</a:t>
            </a:r>
            <a:r>
              <a:rPr lang="ja-JP" altLang="en-US" dirty="0" smtClean="0"/>
              <a:t>サーバのボトルネックを削減できる</a:t>
            </a:r>
            <a:endParaRPr lang="ja-JP" altLang="en-US" dirty="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smtClean="0">
                <a:latin typeface="ＭＳ Ｐゴシック" panose="020B0600070205080204" pitchFamily="50" charset="-128"/>
              </a:rPr>
              <a:t>サーバ計測システム</a:t>
            </a:r>
            <a:r>
              <a:rPr lang="ja-JP" altLang="en-US" b="1" u="sng" dirty="0">
                <a:latin typeface="ＭＳ Ｐゴシック" panose="020B0600070205080204" pitchFamily="50" charset="-128"/>
              </a:rPr>
              <a:t>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5711</TotalTime>
  <Words>2487</Words>
  <Application>Microsoft Office PowerPoint</Application>
  <PresentationFormat>画面に合わせる (4:3)</PresentationFormat>
  <Paragraphs>272</Paragraphs>
  <Slides>31</Slides>
  <Notes>7</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31</vt:i4>
      </vt:variant>
    </vt:vector>
  </HeadingPairs>
  <TitlesOfParts>
    <vt:vector size="36" baseType="lpstr">
      <vt:lpstr>ＭＳ Ｐゴシック</vt:lpstr>
      <vt:lpstr>Arial</vt:lpstr>
      <vt:lpstr>Calibri</vt:lpstr>
      <vt:lpstr>Calibri Light</vt:lpstr>
      <vt:lpstr>Office テーマ</vt:lpstr>
      <vt:lpstr>研究背景</vt:lpstr>
      <vt:lpstr>検索システムを対象とした異種サーバにおける応答速度を考慮したロードバランサ</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実験目的</vt:lpstr>
      <vt:lpstr>実験方法</vt:lpstr>
      <vt:lpstr>拡張機能「page load time」</vt:lpstr>
      <vt:lpstr>実験手順</vt:lpstr>
      <vt:lpstr>実験環境1</vt:lpstr>
      <vt:lpstr>実験環境2</vt:lpstr>
      <vt:lpstr>method2動作の様子</vt:lpstr>
      <vt:lpstr>これまで行ってきた 研究で使う技術の調査や自作プログラムの説明、動作の説明などは↓</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122</cp:revision>
  <cp:lastPrinted>2021-07-27T10:53:03Z</cp:lastPrinted>
  <dcterms:created xsi:type="dcterms:W3CDTF">2018-06-14T09:18:55Z</dcterms:created>
  <dcterms:modified xsi:type="dcterms:W3CDTF">2021-10-11T09:21:35Z</dcterms:modified>
</cp:coreProperties>
</file>